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327" r:id="rId3"/>
    <p:sldId id="322" r:id="rId4"/>
    <p:sldId id="323" r:id="rId5"/>
    <p:sldId id="329" r:id="rId6"/>
    <p:sldId id="325" r:id="rId7"/>
    <p:sldId id="328" r:id="rId8"/>
    <p:sldId id="330" r:id="rId9"/>
    <p:sldId id="331" r:id="rId10"/>
    <p:sldId id="332" r:id="rId11"/>
    <p:sldId id="333" r:id="rId12"/>
    <p:sldId id="334" r:id="rId13"/>
    <p:sldId id="338" r:id="rId14"/>
    <p:sldId id="335" r:id="rId15"/>
    <p:sldId id="336" r:id="rId16"/>
    <p:sldId id="324" r:id="rId17"/>
    <p:sldId id="337" r:id="rId18"/>
    <p:sldId id="326" r:id="rId19"/>
    <p:sldId id="339" r:id="rId20"/>
    <p:sldId id="340" r:id="rId21"/>
    <p:sldId id="34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643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48F9-1BD4-C640-95C5-0A69B7261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1C76A-60C0-FC48-AA50-CD302F9E9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6E12B-0E4A-CD4A-A277-3FC4EDAE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C338D-B4D2-FE4C-8053-CC6AA84DE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25CF-3678-AE46-83A5-A706D3D4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5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B17E-F44B-AB4E-99B9-DA1B7961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2BC82-950F-1946-B460-51952AB8E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25422-5C5B-7A49-BA07-EECDCADC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B652E-B202-0549-A96D-7B9D527C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BFFD9-C6DC-5343-A9E1-F4F92C7A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18C4FB-181A-D34F-99A6-447FDCDAF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9CE49-CF26-EF4E-8B9B-4AA204E4E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4634-D464-AA4E-AAE1-A4DEA8B4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A918B-534F-584E-B4AD-96722AAE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1A53C-83B4-6840-96BC-97D35847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7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AD60-0171-EC45-86D6-B61B8695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EEAF-CCFB-D64C-A3BB-0EDF3BB0B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1A2D0-87E1-1A46-8EC7-3B86DB1CA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4E23-3290-A249-BAC3-2FCAF2E4B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88634-7FE0-2443-BD5F-D2E1D606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0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6DB6-7E9D-3047-8F4F-3DDFC611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A5DD4-8000-0243-959D-99984BE33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DC9C5-20AB-504F-A1F1-631144346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B7E48-FAD5-5446-AD8E-B3F7DDE9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F6497-CBE5-CC4E-8337-902422D3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4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1858-80D3-0F46-8E6C-5CA8E7BF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1B844-3221-544F-944A-D7E5E1781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03AAE-1808-6F46-8A65-38DC99180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35F65-F996-624F-979F-E16FF366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AF466-7ADD-2D4D-B9BE-5751C545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F0161-2BE2-4047-ACC5-C5461809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1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DA2B-6D15-3F4F-BAED-228B2B10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A918-B9AE-2246-934C-2E6E525FB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BDB87-FE63-9946-8823-E9D78F023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FB097-D88B-5340-A76B-4A786D14C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F997B0-4588-2C49-ABDA-6D314A1E3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A84E4-045B-FA41-A4E2-D1D54920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60165-261B-064D-BFBE-B5F146F7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F64D9-2EFE-8C4B-A3E7-47FE81CC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0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6470-7338-E84E-AA43-AC506C43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71593-97E5-E74B-981D-3D33C3872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F6BCE-AB0A-7C48-BA5A-23355226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4C53D-7F1E-734A-B270-AD36A1BE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CF311-55E3-294A-B188-4AFE0740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2881E-B875-7440-958E-2FBEA57BF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A0AE1-FD8C-BF47-9AE4-9BB10744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374B-F114-1A4D-A822-D2009B4C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AEC22-68C8-2144-BBE6-F96B1232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A12D5-5700-014B-A4A7-AE8BA7130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557E9-39E1-CF4E-8968-59B05694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18D40-46C1-DD47-8380-0078EE2D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73DF8-BD41-1E4A-8ACE-38710384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9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E2A2-4D86-584F-9DC8-72B19BA4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BC02B-914E-7649-8246-6E4B410AA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D763F-687D-7449-ADF5-D5C8D8E30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80533-BE57-3A46-8912-B982E790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F6371-C710-044A-AEBF-F8A7566A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360CB-4E06-7A4F-9E2C-C601F46E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F96E4-0989-5B44-A840-DA6277106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3D0BD-154E-3C40-A43C-74CCA725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F55F8-57E2-BF48-9D94-84079B145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9761B-5B04-394E-9E31-41CADD1A4B5B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8312C-FC4D-3444-A708-D6EFBE741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EA2F9-8C4E-6D45-BBF6-3A4F4B8C9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31CE8-6672-9040-8ECC-4BC2B1D3F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1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6.png"/><Relationship Id="rId7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671D-DDB3-A649-8A18-C4C89320F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Nanotube Simulation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6E467-793F-E442-A922-82752264E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26/8/2020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Trinkaus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66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8B07E9D-96FC-8949-BFBC-919F611B38DC}"/>
              </a:ext>
            </a:extLst>
          </p:cNvPr>
          <p:cNvSpPr txBox="1"/>
          <p:nvPr/>
        </p:nvSpPr>
        <p:spPr>
          <a:xfrm>
            <a:off x="1989289" y="97086"/>
            <a:ext cx="744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Box Length - 3 to 13 um (2um steps) - same Transmittance (95%)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A1083-42ED-CD4B-814D-D965DE253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859"/>
          <a:stretch/>
        </p:blipFill>
        <p:spPr>
          <a:xfrm>
            <a:off x="269119" y="901783"/>
            <a:ext cx="3901690" cy="386911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49E5CB-1245-E944-A79C-A7B4CAEEC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82" t="7735" b="52948"/>
          <a:stretch/>
        </p:blipFill>
        <p:spPr>
          <a:xfrm>
            <a:off x="1322425" y="4598095"/>
            <a:ext cx="2412208" cy="152124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FB61819-E771-C94A-8366-920750009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4" r="37127"/>
          <a:stretch/>
        </p:blipFill>
        <p:spPr>
          <a:xfrm>
            <a:off x="4170809" y="901783"/>
            <a:ext cx="3850384" cy="3869115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DBEAAC01-EBB4-2641-B485-14AD9D5FDE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11" t="6421" r="29" b="58477"/>
          <a:stretch/>
        </p:blipFill>
        <p:spPr>
          <a:xfrm>
            <a:off x="5224115" y="4594893"/>
            <a:ext cx="2610691" cy="152124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5B9853-AE82-874D-A903-22DC495690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" r="49216"/>
          <a:stretch/>
        </p:blipFill>
        <p:spPr>
          <a:xfrm>
            <a:off x="8072499" y="901783"/>
            <a:ext cx="3850382" cy="3869114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173AD4-777A-C144-9860-83C8C4171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6622" r="9188" b="51422"/>
          <a:stretch/>
        </p:blipFill>
        <p:spPr>
          <a:xfrm>
            <a:off x="9074499" y="4594893"/>
            <a:ext cx="2610691" cy="16204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B47606-220B-D54E-9324-CDFDE623B262}"/>
              </a:ext>
            </a:extLst>
          </p:cNvPr>
          <p:cNvSpPr txBox="1"/>
          <p:nvPr/>
        </p:nvSpPr>
        <p:spPr>
          <a:xfrm>
            <a:off x="154660" y="6119336"/>
            <a:ext cx="5591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Wire length: 1um,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 (repeat)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0021B60-9682-9446-B469-EA6687D77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735"/>
          <a:stretch/>
        </p:blipFill>
        <p:spPr>
          <a:xfrm>
            <a:off x="0" y="975123"/>
            <a:ext cx="3456624" cy="303609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71EE07C-9B45-0147-9AAE-23A41C166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1802"/>
          <a:stretch/>
        </p:blipFill>
        <p:spPr>
          <a:xfrm>
            <a:off x="3796496" y="975124"/>
            <a:ext cx="3740754" cy="3068588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ACDE1E8-A34B-3D4A-B960-A11BBB763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26" t="6235" b="48026"/>
          <a:stretch/>
        </p:blipFill>
        <p:spPr>
          <a:xfrm>
            <a:off x="866921" y="4011216"/>
            <a:ext cx="2176022" cy="1695103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7134315-63C3-5A44-A00B-54CF23A0B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82" t="7279" r="3747" b="49330"/>
          <a:stretch/>
        </p:blipFill>
        <p:spPr>
          <a:xfrm>
            <a:off x="4789138" y="4011216"/>
            <a:ext cx="2024451" cy="17260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48223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844A2-1F24-4642-A2D9-17D032823DF3}"/>
              </a:ext>
            </a:extLst>
          </p:cNvPr>
          <p:cNvSpPr txBox="1"/>
          <p:nvPr/>
        </p:nvSpPr>
        <p:spPr>
          <a:xfrm>
            <a:off x="3227819" y="118229"/>
            <a:ext cx="573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301883A-D410-E04D-8061-235ABD54A3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363"/>
          <a:stretch/>
        </p:blipFill>
        <p:spPr>
          <a:xfrm>
            <a:off x="7767410" y="841240"/>
            <a:ext cx="3740754" cy="3336355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A5012AD9-9F84-954F-809B-577104DF3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91" t="6523" r="1" b="44289"/>
          <a:stretch/>
        </p:blipFill>
        <p:spPr>
          <a:xfrm>
            <a:off x="8897636" y="3961896"/>
            <a:ext cx="2610528" cy="18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8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 (repeat)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4787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51BF39F-1E1E-FF4A-AE3B-4792D1EE7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92"/>
          <a:stretch/>
        </p:blipFill>
        <p:spPr>
          <a:xfrm>
            <a:off x="69110" y="1070760"/>
            <a:ext cx="3845665" cy="3552047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DB209C4-6649-6041-9E97-E7BC52CD7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38" t="8482" b="72613"/>
          <a:stretch/>
        </p:blipFill>
        <p:spPr>
          <a:xfrm>
            <a:off x="1055513" y="4619258"/>
            <a:ext cx="2191466" cy="67151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F5F9F57-AFB2-8A48-B87A-D65255C16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720"/>
          <a:stretch/>
        </p:blipFill>
        <p:spPr>
          <a:xfrm>
            <a:off x="3914776" y="1046068"/>
            <a:ext cx="3845666" cy="3552047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342657D-203A-7047-8236-2714110B4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3" t="7741" b="72919"/>
          <a:stretch/>
        </p:blipFill>
        <p:spPr>
          <a:xfrm>
            <a:off x="5039360" y="4598115"/>
            <a:ext cx="1963092" cy="68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6C0F35-2BE2-4A45-A8B3-E6170C7D6A35}"/>
              </a:ext>
            </a:extLst>
          </p:cNvPr>
          <p:cNvSpPr txBox="1"/>
          <p:nvPr/>
        </p:nvSpPr>
        <p:spPr>
          <a:xfrm>
            <a:off x="3227819" y="118229"/>
            <a:ext cx="573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D19AC05-EEB6-4E46-B940-A7030170C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43302"/>
          <a:stretch/>
        </p:blipFill>
        <p:spPr>
          <a:xfrm>
            <a:off x="8127036" y="1046068"/>
            <a:ext cx="3548183" cy="3597305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797E653E-7595-B040-9D2A-CA6B3517FB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68" t="7952" b="74110"/>
          <a:stretch/>
        </p:blipFill>
        <p:spPr>
          <a:xfrm>
            <a:off x="8794833" y="4598115"/>
            <a:ext cx="2535613" cy="6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 (repeat)</a:t>
                </a: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4787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07E9D-96FC-8949-BFBC-919F611B38DC}"/>
              </a:ext>
            </a:extLst>
          </p:cNvPr>
          <p:cNvSpPr txBox="1"/>
          <p:nvPr/>
        </p:nvSpPr>
        <p:spPr>
          <a:xfrm>
            <a:off x="1949556" y="85615"/>
            <a:ext cx="796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B3BA969-5B56-AA49-95B0-F81F0BFB2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582"/>
          <a:stretch/>
        </p:blipFill>
        <p:spPr>
          <a:xfrm>
            <a:off x="421003" y="937693"/>
            <a:ext cx="3375494" cy="3415678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AA0EDE-8166-B54A-AF39-0F52821E3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46" t="6242" b="54950"/>
          <a:stretch/>
        </p:blipFill>
        <p:spPr>
          <a:xfrm>
            <a:off x="705376" y="4353371"/>
            <a:ext cx="3193738" cy="153928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37A3F1-DC94-874A-A6CD-1B006BE4D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582"/>
          <a:stretch/>
        </p:blipFill>
        <p:spPr>
          <a:xfrm>
            <a:off x="4162615" y="1024244"/>
            <a:ext cx="3094712" cy="3329128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248391-B329-9040-AF81-65E7897A6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96" t="7137" r="1728" b="57210"/>
          <a:stretch/>
        </p:blipFill>
        <p:spPr>
          <a:xfrm>
            <a:off x="4626926" y="4353371"/>
            <a:ext cx="3248646" cy="16371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CE0584-ECED-B846-BAB8-D9B3247050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027"/>
          <a:stretch/>
        </p:blipFill>
        <p:spPr>
          <a:xfrm>
            <a:off x="7985140" y="903355"/>
            <a:ext cx="3501485" cy="357090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04C5A1-2488-FD42-9CCC-ECF4C9957D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50" t="5740" b="57138"/>
          <a:stretch/>
        </p:blipFill>
        <p:spPr>
          <a:xfrm>
            <a:off x="8852928" y="4353370"/>
            <a:ext cx="3278771" cy="17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3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 (repeat)</a:t>
                </a: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4787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DB209C4-6649-6041-9E97-E7BC52CD7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38" t="8482" b="72613"/>
          <a:stretch/>
        </p:blipFill>
        <p:spPr>
          <a:xfrm>
            <a:off x="1055513" y="4619258"/>
            <a:ext cx="2191466" cy="67151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342657D-203A-7047-8236-2714110B4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3" t="7741" b="72919"/>
          <a:stretch/>
        </p:blipFill>
        <p:spPr>
          <a:xfrm>
            <a:off x="5039360" y="4598115"/>
            <a:ext cx="1963092" cy="686957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23DB3D-1D28-9D4A-BA86-148F10E41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429"/>
          <a:stretch/>
        </p:blipFill>
        <p:spPr>
          <a:xfrm>
            <a:off x="290773" y="1014511"/>
            <a:ext cx="3494503" cy="3567992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6C78130-7122-B74D-A810-B7C9734560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5" r="39627"/>
          <a:stretch/>
        </p:blipFill>
        <p:spPr>
          <a:xfrm>
            <a:off x="4076050" y="994392"/>
            <a:ext cx="3711913" cy="36082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B07E9D-96FC-8949-BFBC-919F611B38DC}"/>
              </a:ext>
            </a:extLst>
          </p:cNvPr>
          <p:cNvSpPr txBox="1"/>
          <p:nvPr/>
        </p:nvSpPr>
        <p:spPr>
          <a:xfrm>
            <a:off x="1949556" y="85615"/>
            <a:ext cx="796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 – same network density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A4AF9A1-0A5A-7548-8CC7-2D1D6AA40D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155"/>
          <a:stretch/>
        </p:blipFill>
        <p:spPr>
          <a:xfrm>
            <a:off x="8078737" y="973283"/>
            <a:ext cx="3608246" cy="3650445"/>
          </a:xfrm>
          <a:prstGeom prst="rect">
            <a:avLst/>
          </a:prstGeom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142B00-DAB4-5E48-8436-48F79DB5B1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24" t="7892" b="73401"/>
          <a:stretch/>
        </p:blipFill>
        <p:spPr>
          <a:xfrm>
            <a:off x="8794833" y="4598115"/>
            <a:ext cx="2539279" cy="6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9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 (repeat)</a:t>
                </a: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47486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DB209C4-6649-6041-9E97-E7BC52CD7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38" t="8482" b="72613"/>
          <a:stretch/>
        </p:blipFill>
        <p:spPr>
          <a:xfrm>
            <a:off x="1055513" y="4928947"/>
            <a:ext cx="2191466" cy="67151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342657D-203A-7047-8236-2714110B4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3" t="7741" b="72919"/>
          <a:stretch/>
        </p:blipFill>
        <p:spPr>
          <a:xfrm>
            <a:off x="5039360" y="4893861"/>
            <a:ext cx="1963092" cy="6869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B07E9D-96FC-8949-BFBC-919F611B38DC}"/>
              </a:ext>
            </a:extLst>
          </p:cNvPr>
          <p:cNvSpPr txBox="1"/>
          <p:nvPr/>
        </p:nvSpPr>
        <p:spPr>
          <a:xfrm>
            <a:off x="1949556" y="85615"/>
            <a:ext cx="796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 – same Transmittance (95%)</a:t>
            </a:r>
          </a:p>
        </p:txBody>
      </p:sp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142B00-DAB4-5E48-8436-48F79DB5B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24" t="7892" b="73401"/>
          <a:stretch/>
        </p:blipFill>
        <p:spPr>
          <a:xfrm>
            <a:off x="8794833" y="4903887"/>
            <a:ext cx="2539279" cy="68290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367DEB-B1EA-C642-89CB-50BA657A77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20" t="3403" r="42429" b="1350"/>
          <a:stretch/>
        </p:blipFill>
        <p:spPr>
          <a:xfrm>
            <a:off x="7954188" y="1084520"/>
            <a:ext cx="3725593" cy="366341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B6C991-78C8-3246-856E-0074CB2FC3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6752"/>
          <a:stretch/>
        </p:blipFill>
        <p:spPr>
          <a:xfrm>
            <a:off x="289625" y="994392"/>
            <a:ext cx="3310102" cy="373179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ABB70-0422-9F41-B66D-5C415692DA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015"/>
          <a:stretch/>
        </p:blipFill>
        <p:spPr>
          <a:xfrm>
            <a:off x="3950861" y="994392"/>
            <a:ext cx="3520895" cy="39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6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 (repeat)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47486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DB209C4-6649-6041-9E97-E7BC52CD7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38" t="8482" b="72613"/>
          <a:stretch/>
        </p:blipFill>
        <p:spPr>
          <a:xfrm>
            <a:off x="1055513" y="4619258"/>
            <a:ext cx="2191466" cy="67151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342657D-203A-7047-8236-2714110B4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3" t="7741" b="72919"/>
          <a:stretch/>
        </p:blipFill>
        <p:spPr>
          <a:xfrm>
            <a:off x="5039360" y="4598115"/>
            <a:ext cx="1963092" cy="686957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02A629-D4C1-A14B-9BF4-02483097A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418"/>
          <a:stretch/>
        </p:blipFill>
        <p:spPr>
          <a:xfrm>
            <a:off x="232678" y="1070760"/>
            <a:ext cx="3578408" cy="3366737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8ABAC0-9431-F34B-ABDC-504D08E227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052"/>
          <a:stretch/>
        </p:blipFill>
        <p:spPr>
          <a:xfrm>
            <a:off x="4089305" y="1070761"/>
            <a:ext cx="3671137" cy="34012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0CB58D-EE64-5242-BE23-4B3E0E57D76B}"/>
              </a:ext>
            </a:extLst>
          </p:cNvPr>
          <p:cNvSpPr txBox="1"/>
          <p:nvPr/>
        </p:nvSpPr>
        <p:spPr>
          <a:xfrm>
            <a:off x="2269949" y="114290"/>
            <a:ext cx="750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 –same network density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36D0A3-51A8-7843-89D4-54EE515E6C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4958"/>
          <a:stretch/>
        </p:blipFill>
        <p:spPr>
          <a:xfrm>
            <a:off x="8038661" y="1070760"/>
            <a:ext cx="3482929" cy="3475214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DEDEF-5EAB-1046-A85C-00856E17E5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085" t="5933" b="73062"/>
          <a:stretch/>
        </p:blipFill>
        <p:spPr>
          <a:xfrm>
            <a:off x="8886092" y="4471989"/>
            <a:ext cx="2517140" cy="7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 (repeat)</a:t>
                </a: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47486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DB209C4-6649-6041-9E97-E7BC52CD7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38" t="8482" b="72613"/>
          <a:stretch/>
        </p:blipFill>
        <p:spPr>
          <a:xfrm>
            <a:off x="1055513" y="4928947"/>
            <a:ext cx="2191466" cy="67151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342657D-203A-7047-8236-2714110B4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3" t="7741" b="72919"/>
          <a:stretch/>
        </p:blipFill>
        <p:spPr>
          <a:xfrm>
            <a:off x="5039360" y="4893861"/>
            <a:ext cx="1963092" cy="6869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B07E9D-96FC-8949-BFBC-919F611B38DC}"/>
              </a:ext>
            </a:extLst>
          </p:cNvPr>
          <p:cNvSpPr txBox="1"/>
          <p:nvPr/>
        </p:nvSpPr>
        <p:spPr>
          <a:xfrm>
            <a:off x="1949556" y="85615"/>
            <a:ext cx="796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 – same Transmittance (95%)</a:t>
            </a:r>
          </a:p>
        </p:txBody>
      </p:sp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142B00-DAB4-5E48-8436-48F79DB5B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24" t="7892" b="73401"/>
          <a:stretch/>
        </p:blipFill>
        <p:spPr>
          <a:xfrm>
            <a:off x="8794833" y="4903887"/>
            <a:ext cx="2539279" cy="68290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96A5A7-71DA-B14D-BA99-F09B91EA2A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275"/>
          <a:stretch/>
        </p:blipFill>
        <p:spPr>
          <a:xfrm>
            <a:off x="360939" y="1168012"/>
            <a:ext cx="3177234" cy="34156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1517F8-FEFA-D842-BB72-A8BBDF1982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244"/>
          <a:stretch/>
        </p:blipFill>
        <p:spPr>
          <a:xfrm>
            <a:off x="3899113" y="1153370"/>
            <a:ext cx="3279893" cy="341567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0CD2ED-96ED-C04D-8B3B-EBEC6E405C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4414"/>
          <a:stretch/>
        </p:blipFill>
        <p:spPr>
          <a:xfrm>
            <a:off x="8168857" y="1159331"/>
            <a:ext cx="3279894" cy="345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8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 (repeat)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47486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Box length: 5um,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971C9C-DD34-5549-B37C-7CFEB331C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" r="33030"/>
          <a:stretch/>
        </p:blipFill>
        <p:spPr>
          <a:xfrm>
            <a:off x="154660" y="1000904"/>
            <a:ext cx="3817265" cy="352647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101118-2C79-664F-965B-86F479614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20" t="4777" b="63432"/>
          <a:stretch/>
        </p:blipFill>
        <p:spPr>
          <a:xfrm>
            <a:off x="1327445" y="4496680"/>
            <a:ext cx="1963094" cy="112111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835329-35AE-4E4B-A4C7-F2347DB2C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82"/>
          <a:stretch/>
        </p:blipFill>
        <p:spPr>
          <a:xfrm>
            <a:off x="3971924" y="1000904"/>
            <a:ext cx="4100513" cy="3582187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6B7FD9-3EDE-2242-855D-B05FD821DF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41" t="5798" b="62411"/>
          <a:stretch/>
        </p:blipFill>
        <p:spPr>
          <a:xfrm>
            <a:off x="5382798" y="4462284"/>
            <a:ext cx="1963094" cy="11211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17F3D2-B291-C34D-94E0-5803BFF3EABC}"/>
              </a:ext>
            </a:extLst>
          </p:cNvPr>
          <p:cNvSpPr txBox="1"/>
          <p:nvPr/>
        </p:nvSpPr>
        <p:spPr>
          <a:xfrm>
            <a:off x="3227819" y="118229"/>
            <a:ext cx="573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F88820-048B-754B-B9D6-AC5E2BAAF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774"/>
          <a:stretch/>
        </p:blipFill>
        <p:spPr>
          <a:xfrm>
            <a:off x="8141997" y="989441"/>
            <a:ext cx="3475399" cy="349208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8D78D-3F0F-1848-A8D1-5CC238D475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08" t="7349" b="59417"/>
          <a:stretch/>
        </p:blipFill>
        <p:spPr>
          <a:xfrm>
            <a:off x="8958486" y="4515038"/>
            <a:ext cx="2190600" cy="11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78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746C-BF0D-D54E-A1FF-D9785AD3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25563"/>
          </a:xfrm>
        </p:spPr>
        <p:txBody>
          <a:bodyPr>
            <a:normAutofit/>
          </a:bodyPr>
          <a:lstStyle/>
          <a:p>
            <a:pPr algn="ctr"/>
            <a:br>
              <a:rPr lang="en-US" sz="2000" dirty="0"/>
            </a:br>
            <a:r>
              <a:rPr lang="en-US" sz="2000" dirty="0" err="1"/>
              <a:t>R</a:t>
            </a:r>
            <a:r>
              <a:rPr lang="en-US" sz="2000" baseline="-25000" dirty="0" err="1"/>
              <a:t>jcn</a:t>
            </a:r>
            <a:r>
              <a:rPr lang="en-US" sz="2000" dirty="0"/>
              <a:t> =100kΩ,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dirty="0"/>
              <a:t>=1Ω</a:t>
            </a:r>
            <a:br>
              <a:rPr lang="en-US" sz="2000" dirty="0"/>
            </a:br>
            <a:endParaRPr lang="en-US" sz="2000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40780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7F3D2-B291-C34D-94E0-5803BFF3EABC}"/>
              </a:ext>
            </a:extLst>
          </p:cNvPr>
          <p:cNvSpPr txBox="1"/>
          <p:nvPr/>
        </p:nvSpPr>
        <p:spPr>
          <a:xfrm>
            <a:off x="2528964" y="100342"/>
            <a:ext cx="6748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 – constant AF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EDA-B832-EC48-9CFD-9F08AED27685}"/>
              </a:ext>
            </a:extLst>
          </p:cNvPr>
          <p:cNvSpPr txBox="1"/>
          <p:nvPr/>
        </p:nvSpPr>
        <p:spPr>
          <a:xfrm>
            <a:off x="1899138" y="124264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size: 5um                                                                                                     Box size: 10 um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632D34F-1090-0945-A7DC-43B6781C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4" y="1627720"/>
            <a:ext cx="6403813" cy="369835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5C117C52-E4E8-244B-8453-436ED460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11" y="1693294"/>
            <a:ext cx="6495956" cy="361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6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flying, holding, person, large&#10;&#10;Description automatically generated">
            <a:extLst>
              <a:ext uri="{FF2B5EF4-FFF2-40B4-BE49-F238E27FC236}">
                <a16:creationId xmlns:a16="http://schemas.microsoft.com/office/drawing/2014/main" id="{88D4A458-C18E-7748-ACB1-060612C6B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712" y="1763594"/>
            <a:ext cx="2220544" cy="166540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91FD60-1461-0E4E-B9F0-58797079DB08}"/>
              </a:ext>
            </a:extLst>
          </p:cNvPr>
          <p:cNvSpPr txBox="1"/>
          <p:nvPr/>
        </p:nvSpPr>
        <p:spPr>
          <a:xfrm>
            <a:off x="3227819" y="118229"/>
            <a:ext cx="5730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Junction Map</a:t>
            </a:r>
          </a:p>
          <a:p>
            <a:pPr algn="ctr"/>
            <a:r>
              <a:rPr lang="en-US" sz="2000" dirty="0">
                <a:latin typeface="+mj-lt"/>
              </a:rPr>
              <a:t>Vary Box Length – 3 to 13 um (2 um steps)</a:t>
            </a:r>
          </a:p>
          <a:p>
            <a:pPr algn="ctr"/>
            <a:r>
              <a:rPr lang="en-US" sz="2000" dirty="0">
                <a:latin typeface="+mj-lt"/>
              </a:rPr>
              <a:t>Same wire density: 19.6932 wires/um</a:t>
            </a:r>
            <a:r>
              <a:rPr lang="en-US" sz="2000" baseline="30000" dirty="0">
                <a:latin typeface="+mj-lt"/>
              </a:rPr>
              <a:t>2</a:t>
            </a:r>
            <a:r>
              <a:rPr lang="en-US" sz="2000" dirty="0">
                <a:latin typeface="+mj-lt"/>
              </a:rPr>
              <a:t> 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pic>
        <p:nvPicPr>
          <p:cNvPr id="8" name="Picture 7" descr="A picture containing food, flying, bird, air&#10;&#10;Description automatically generated">
            <a:extLst>
              <a:ext uri="{FF2B5EF4-FFF2-40B4-BE49-F238E27FC236}">
                <a16:creationId xmlns:a16="http://schemas.microsoft.com/office/drawing/2014/main" id="{ECC5BA52-98D2-6742-9322-CFBC0FD5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027" y="1763594"/>
            <a:ext cx="2363627" cy="1772720"/>
          </a:xfrm>
          <a:prstGeom prst="rect">
            <a:avLst/>
          </a:prstGeom>
        </p:spPr>
      </p:pic>
      <p:pic>
        <p:nvPicPr>
          <p:cNvPr id="10" name="Picture 9" descr="A picture containing blue, food, flying, airplane&#10;&#10;Description automatically generated">
            <a:extLst>
              <a:ext uri="{FF2B5EF4-FFF2-40B4-BE49-F238E27FC236}">
                <a16:creationId xmlns:a16="http://schemas.microsoft.com/office/drawing/2014/main" id="{23CF8B70-A0A9-BD43-8D93-A760773CB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974" y="1840945"/>
            <a:ext cx="2220545" cy="1665409"/>
          </a:xfrm>
          <a:prstGeom prst="rect">
            <a:avLst/>
          </a:prstGeom>
        </p:spPr>
      </p:pic>
      <p:pic>
        <p:nvPicPr>
          <p:cNvPr id="12" name="Picture 11" descr="A picture containing blue, flying, air, person&#10;&#10;Description automatically generated">
            <a:extLst>
              <a:ext uri="{FF2B5EF4-FFF2-40B4-BE49-F238E27FC236}">
                <a16:creationId xmlns:a16="http://schemas.microsoft.com/office/drawing/2014/main" id="{F85869B0-6359-2545-93E6-A0C55CB80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711" y="3428999"/>
            <a:ext cx="2220545" cy="1665409"/>
          </a:xfrm>
          <a:prstGeom prst="rect">
            <a:avLst/>
          </a:prstGeom>
        </p:spPr>
      </p:pic>
      <p:pic>
        <p:nvPicPr>
          <p:cNvPr id="14" name="Picture 13" descr="A picture containing water, person, riding, person&#10;&#10;Description automatically generated">
            <a:extLst>
              <a:ext uri="{FF2B5EF4-FFF2-40B4-BE49-F238E27FC236}">
                <a16:creationId xmlns:a16="http://schemas.microsoft.com/office/drawing/2014/main" id="{F80D3A45-39A9-3545-8215-5FAC48385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943" y="3536314"/>
            <a:ext cx="2220544" cy="1665408"/>
          </a:xfrm>
          <a:prstGeom prst="rect">
            <a:avLst/>
          </a:prstGeom>
        </p:spPr>
      </p:pic>
      <p:pic>
        <p:nvPicPr>
          <p:cNvPr id="16" name="Picture 15" descr="A picture containing rain, air, person, water&#10;&#10;Description automatically generated">
            <a:extLst>
              <a:ext uri="{FF2B5EF4-FFF2-40B4-BE49-F238E27FC236}">
                <a16:creationId xmlns:a16="http://schemas.microsoft.com/office/drawing/2014/main" id="{9582AD8A-6795-274C-AF66-77BE66FE3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974" y="3536313"/>
            <a:ext cx="2220545" cy="1665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18310A-941A-6C47-92EF-0302D0903573}"/>
              </a:ext>
            </a:extLst>
          </p:cNvPr>
          <p:cNvSpPr txBox="1"/>
          <p:nvPr/>
        </p:nvSpPr>
        <p:spPr>
          <a:xfrm>
            <a:off x="3371850" y="1471613"/>
            <a:ext cx="558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3                                            5                                                7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60122-BE31-5F42-A47E-3528DD892D21}"/>
              </a:ext>
            </a:extLst>
          </p:cNvPr>
          <p:cNvSpPr txBox="1"/>
          <p:nvPr/>
        </p:nvSpPr>
        <p:spPr>
          <a:xfrm>
            <a:off x="3212013" y="5201721"/>
            <a:ext cx="558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9                                                 11                                          13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4356AE-02EF-2143-BCE4-A2D0490AD52C}"/>
              </a:ext>
            </a:extLst>
          </p:cNvPr>
          <p:cNvSpPr txBox="1"/>
          <p:nvPr/>
        </p:nvSpPr>
        <p:spPr>
          <a:xfrm>
            <a:off x="2070833" y="6313130"/>
            <a:ext cx="840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N.B. plots not to relative scale! Python automatically plotted all graphs to same scale </a:t>
            </a:r>
            <a:r>
              <a:rPr lang="en-US" dirty="0">
                <a:sym typeface="Wingdings" pitchFamily="2" charset="2"/>
              </a:rPr>
              <a:t>:(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874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746C-BF0D-D54E-A1FF-D9785AD3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25563"/>
          </a:xfrm>
        </p:spPr>
        <p:txBody>
          <a:bodyPr>
            <a:normAutofit/>
          </a:bodyPr>
          <a:lstStyle/>
          <a:p>
            <a:pPr algn="ctr"/>
            <a:br>
              <a:rPr lang="en-US" sz="2000" dirty="0"/>
            </a:br>
            <a:r>
              <a:rPr lang="en-US" sz="2000" dirty="0" err="1"/>
              <a:t>R</a:t>
            </a:r>
            <a:r>
              <a:rPr lang="en-US" sz="2000" baseline="-25000" dirty="0" err="1"/>
              <a:t>jcn</a:t>
            </a:r>
            <a:r>
              <a:rPr lang="en-US" sz="2000" dirty="0"/>
              <a:t> =100kΩ,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dirty="0"/>
              <a:t>=1Ω</a:t>
            </a:r>
            <a:br>
              <a:rPr lang="en-US" sz="2000" dirty="0"/>
            </a:br>
            <a:endParaRPr lang="en-US" sz="2000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40780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7F3D2-B291-C34D-94E0-5803BFF3EABC}"/>
              </a:ext>
            </a:extLst>
          </p:cNvPr>
          <p:cNvSpPr txBox="1"/>
          <p:nvPr/>
        </p:nvSpPr>
        <p:spPr>
          <a:xfrm>
            <a:off x="2528964" y="100342"/>
            <a:ext cx="6748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 – constant AF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EDA-B832-EC48-9CFD-9F08AED27685}"/>
              </a:ext>
            </a:extLst>
          </p:cNvPr>
          <p:cNvSpPr txBox="1"/>
          <p:nvPr/>
        </p:nvSpPr>
        <p:spPr>
          <a:xfrm>
            <a:off x="1899138" y="124264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size: 5um                                                                                                     Box size: 10 um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D27AFC5-5241-4240-AF6F-8F1204CD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8" y="1696312"/>
            <a:ext cx="5928737" cy="3597914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4BE795C-EFE9-C845-81A2-86200851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975" y="1696312"/>
            <a:ext cx="5928737" cy="364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9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746C-BF0D-D54E-A1FF-D9785AD3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25563"/>
          </a:xfrm>
        </p:spPr>
        <p:txBody>
          <a:bodyPr>
            <a:normAutofit/>
          </a:bodyPr>
          <a:lstStyle/>
          <a:p>
            <a:pPr algn="ctr"/>
            <a:br>
              <a:rPr lang="en-US" sz="2000" dirty="0"/>
            </a:br>
            <a:r>
              <a:rPr lang="en-US" sz="2000" dirty="0" err="1"/>
              <a:t>R</a:t>
            </a:r>
            <a:r>
              <a:rPr lang="en-US" sz="2000" baseline="-25000" dirty="0" err="1"/>
              <a:t>jcn</a:t>
            </a:r>
            <a:r>
              <a:rPr lang="en-US" sz="2000" dirty="0"/>
              <a:t> =100kΩ, </a:t>
            </a:r>
            <a:r>
              <a:rPr lang="en-US" sz="2000" dirty="0" err="1"/>
              <a:t>R</a:t>
            </a:r>
            <a:r>
              <a:rPr lang="en-US" sz="2000" baseline="-25000" dirty="0" err="1"/>
              <a:t>wire</a:t>
            </a:r>
            <a:r>
              <a:rPr lang="en-US" sz="2000" dirty="0"/>
              <a:t>=1Ω</a:t>
            </a:r>
            <a:br>
              <a:rPr lang="en-US" sz="2000" dirty="0"/>
            </a:br>
            <a:endParaRPr lang="en-US" sz="2000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40780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Samples: 15,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7F3D2-B291-C34D-94E0-5803BFF3EABC}"/>
              </a:ext>
            </a:extLst>
          </p:cNvPr>
          <p:cNvSpPr txBox="1"/>
          <p:nvPr/>
        </p:nvSpPr>
        <p:spPr>
          <a:xfrm>
            <a:off x="2528964" y="100342"/>
            <a:ext cx="6748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Wire Length – 0.8-1.2 um (0.1um steps) – constant AF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EDA-B832-EC48-9CFD-9F08AED27685}"/>
              </a:ext>
            </a:extLst>
          </p:cNvPr>
          <p:cNvSpPr txBox="1"/>
          <p:nvPr/>
        </p:nvSpPr>
        <p:spPr>
          <a:xfrm>
            <a:off x="1899138" y="124264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size: 5um                                                                                                     Box size: 10 um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9D3E6-1D3B-6640-B118-A9DE56A99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1599630"/>
            <a:ext cx="6242317" cy="391534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AC658E-10D1-3F42-8B31-A064F415F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700007"/>
            <a:ext cx="6007635" cy="39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6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AF5318-2362-654F-89F4-F182F0EC43EB}"/>
              </a:ext>
            </a:extLst>
          </p:cNvPr>
          <p:cNvSpPr txBox="1"/>
          <p:nvPr/>
        </p:nvSpPr>
        <p:spPr>
          <a:xfrm>
            <a:off x="154660" y="6119336"/>
            <a:ext cx="5591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Wire length: 1um,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844A2-1F24-4642-A2D9-17D032823DF3}"/>
              </a:ext>
            </a:extLst>
          </p:cNvPr>
          <p:cNvSpPr txBox="1"/>
          <p:nvPr/>
        </p:nvSpPr>
        <p:spPr>
          <a:xfrm>
            <a:off x="3227819" y="118229"/>
            <a:ext cx="573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Box Length – 3 to 13 um (2 um steps)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1ECF837-00B0-A648-AA53-E2414FF12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" r="33826"/>
          <a:stretch/>
        </p:blipFill>
        <p:spPr>
          <a:xfrm>
            <a:off x="203259" y="860297"/>
            <a:ext cx="3640206" cy="329726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76CF062F-AC67-574A-8D78-F6F8743C0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23" t="4765" b="38471"/>
          <a:stretch/>
        </p:blipFill>
        <p:spPr>
          <a:xfrm>
            <a:off x="1332284" y="4138816"/>
            <a:ext cx="1895535" cy="187166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F58EA033-A15C-3040-B4D4-63023FB9B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21"/>
          <a:stretch/>
        </p:blipFill>
        <p:spPr>
          <a:xfrm>
            <a:off x="3990039" y="896291"/>
            <a:ext cx="3935392" cy="3259776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AEE34144-EA95-6249-9A81-F17E9FCB4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59" t="7159" b="36885"/>
          <a:stretch/>
        </p:blipFill>
        <p:spPr>
          <a:xfrm>
            <a:off x="5158465" y="4138816"/>
            <a:ext cx="2150711" cy="1871662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F22CD6-0F92-594D-91BF-E15319FA83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191"/>
          <a:stretch/>
        </p:blipFill>
        <p:spPr>
          <a:xfrm>
            <a:off x="8072005" y="861789"/>
            <a:ext cx="3935392" cy="3294278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1E37FE-912F-A347-8DF8-8F5F2E8F72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237" t="4531" b="39511"/>
          <a:stretch/>
        </p:blipFill>
        <p:spPr>
          <a:xfrm>
            <a:off x="8931424" y="4056733"/>
            <a:ext cx="2263362" cy="19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6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26C0F35-2BE2-4A45-A8B3-E6170C7D6A35}"/>
              </a:ext>
            </a:extLst>
          </p:cNvPr>
          <p:cNvSpPr txBox="1"/>
          <p:nvPr/>
        </p:nvSpPr>
        <p:spPr>
          <a:xfrm>
            <a:off x="3227819" y="118229"/>
            <a:ext cx="573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Box Length – 3 to 13 um (2 um steps)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F5D9325-2FB9-504E-A925-3476BBA96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5467"/>
          <a:stretch/>
        </p:blipFill>
        <p:spPr>
          <a:xfrm>
            <a:off x="290513" y="1046068"/>
            <a:ext cx="3540708" cy="3425920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44EFDF2B-4553-8742-9373-C2393F6B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82" b="68073"/>
          <a:stretch/>
        </p:blipFill>
        <p:spPr>
          <a:xfrm>
            <a:off x="1239526" y="4539413"/>
            <a:ext cx="1850371" cy="1035648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6C5F002-2D28-E548-B1B7-77656E57CF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03"/>
          <a:stretch/>
        </p:blipFill>
        <p:spPr>
          <a:xfrm>
            <a:off x="3954598" y="1062614"/>
            <a:ext cx="3707844" cy="3401229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682C59A4-2388-CE4B-ABC9-527EFDDA9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37" b="72766"/>
          <a:stretch/>
        </p:blipFill>
        <p:spPr>
          <a:xfrm>
            <a:off x="5061955" y="4544967"/>
            <a:ext cx="2062394" cy="926302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8D7AE23-D049-CA41-B6AA-13E1D45C0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535"/>
          <a:stretch/>
        </p:blipFill>
        <p:spPr>
          <a:xfrm>
            <a:off x="8155360" y="1046068"/>
            <a:ext cx="3707844" cy="3425920"/>
          </a:xfrm>
          <a:prstGeom prst="rect">
            <a:avLst/>
          </a:prstGeom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771BE557-1E27-1344-954F-3790E110D4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502" b="70839"/>
          <a:stretch/>
        </p:blipFill>
        <p:spPr>
          <a:xfrm>
            <a:off x="9306045" y="4557712"/>
            <a:ext cx="2041781" cy="9990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9D4320-B6BF-A142-97E0-6D3C7AFDAAC0}"/>
              </a:ext>
            </a:extLst>
          </p:cNvPr>
          <p:cNvSpPr txBox="1"/>
          <p:nvPr/>
        </p:nvSpPr>
        <p:spPr>
          <a:xfrm>
            <a:off x="154660" y="6119336"/>
            <a:ext cx="5591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Wire length: 1um,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8B07E9D-96FC-8949-BFBC-919F611B38DC}"/>
              </a:ext>
            </a:extLst>
          </p:cNvPr>
          <p:cNvSpPr txBox="1"/>
          <p:nvPr/>
        </p:nvSpPr>
        <p:spPr>
          <a:xfrm>
            <a:off x="1989289" y="97086"/>
            <a:ext cx="744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Box Length - 3 to 13 um (2um steps)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32A4473-D0FD-FB40-9DA3-A29366E76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20"/>
          <a:stretch/>
        </p:blipFill>
        <p:spPr>
          <a:xfrm>
            <a:off x="492019" y="950796"/>
            <a:ext cx="3339202" cy="3651369"/>
          </a:xfrm>
          <a:prstGeom prst="rect">
            <a:avLst/>
          </a:prstGeom>
        </p:spPr>
      </p:pic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D3C98BD-15D6-2140-BDA6-8E89906FC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98" t="7270" r="5621" b="46426"/>
          <a:stretch/>
        </p:blipFill>
        <p:spPr>
          <a:xfrm>
            <a:off x="1122743" y="4411459"/>
            <a:ext cx="2708478" cy="1690707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1854CA4-360A-0F41-87AD-B206CCE6F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333"/>
          <a:stretch/>
        </p:blipFill>
        <p:spPr>
          <a:xfrm>
            <a:off x="3831220" y="950796"/>
            <a:ext cx="3738623" cy="3584186"/>
          </a:xfrm>
          <a:prstGeom prst="rect">
            <a:avLst/>
          </a:prstGeom>
        </p:spPr>
      </p:pic>
      <p:pic>
        <p:nvPicPr>
          <p:cNvPr id="19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3021217-DC98-B24C-BA44-C47EA70B7C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3" t="7203" r="4311" b="55270"/>
          <a:stretch/>
        </p:blipFill>
        <p:spPr>
          <a:xfrm>
            <a:off x="4447018" y="4431899"/>
            <a:ext cx="2991277" cy="168743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DD53A3-ED41-DB4E-BFCB-B4CADB1D7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111"/>
          <a:stretch/>
        </p:blipFill>
        <p:spPr>
          <a:xfrm>
            <a:off x="8011078" y="921354"/>
            <a:ext cx="3750441" cy="3777968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80CA2-5614-0042-9E7C-EC6BBA85F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32" t="6893" r="4060" b="47653"/>
          <a:stretch/>
        </p:blipFill>
        <p:spPr>
          <a:xfrm>
            <a:off x="8758422" y="4534982"/>
            <a:ext cx="2791165" cy="19014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2A8D70-5CFB-7547-A24B-0FB8BF4C6842}"/>
              </a:ext>
            </a:extLst>
          </p:cNvPr>
          <p:cNvSpPr txBox="1"/>
          <p:nvPr/>
        </p:nvSpPr>
        <p:spPr>
          <a:xfrm>
            <a:off x="154660" y="6119336"/>
            <a:ext cx="5591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Wire length: 1um,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5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8B07E9D-96FC-8949-BFBC-919F611B38DC}"/>
              </a:ext>
            </a:extLst>
          </p:cNvPr>
          <p:cNvSpPr txBox="1"/>
          <p:nvPr/>
        </p:nvSpPr>
        <p:spPr>
          <a:xfrm>
            <a:off x="1989289" y="97086"/>
            <a:ext cx="744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Box Length - 3 to 13 um (2um steps) - same network density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FAF75A-20A0-984D-A841-7A32EAAA8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2377"/>
          <a:stretch/>
        </p:blipFill>
        <p:spPr>
          <a:xfrm>
            <a:off x="509434" y="994392"/>
            <a:ext cx="3449108" cy="3317513"/>
          </a:xfrm>
          <a:prstGeom prst="rect">
            <a:avLst/>
          </a:prstGeom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7977AD-0242-DA42-9AE8-79A4570DB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06" r="-25" b="64170"/>
          <a:stretch/>
        </p:blipFill>
        <p:spPr>
          <a:xfrm>
            <a:off x="1189093" y="4387728"/>
            <a:ext cx="2521150" cy="1188671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219775-3A1B-FC47-A112-4848ED577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46"/>
          <a:stretch/>
        </p:blipFill>
        <p:spPr>
          <a:xfrm>
            <a:off x="4260705" y="919879"/>
            <a:ext cx="3529159" cy="3491581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96C6C3-6211-5340-96B2-CCDD50907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16" t="8590" b="69514"/>
          <a:stretch/>
        </p:blipFill>
        <p:spPr>
          <a:xfrm>
            <a:off x="4997529" y="4695612"/>
            <a:ext cx="2793911" cy="77584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C7CD79-9B4B-9044-BF44-03A5E2360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818" b="3594"/>
          <a:stretch/>
        </p:blipFill>
        <p:spPr>
          <a:xfrm>
            <a:off x="8153407" y="936286"/>
            <a:ext cx="3529159" cy="3451442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B9E84B-1FBB-8142-A0E9-1C2EC5C195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90" b="69608"/>
          <a:stretch/>
        </p:blipFill>
        <p:spPr>
          <a:xfrm>
            <a:off x="8677109" y="4411460"/>
            <a:ext cx="2793911" cy="1088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414044-5F87-6245-B0CD-9C3A5FC84472}"/>
              </a:ext>
            </a:extLst>
          </p:cNvPr>
          <p:cNvSpPr txBox="1"/>
          <p:nvPr/>
        </p:nvSpPr>
        <p:spPr>
          <a:xfrm>
            <a:off x="154660" y="6119336"/>
            <a:ext cx="5591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Wire length: 1um,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1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8B07E9D-96FC-8949-BFBC-919F611B38DC}"/>
              </a:ext>
            </a:extLst>
          </p:cNvPr>
          <p:cNvSpPr txBox="1"/>
          <p:nvPr/>
        </p:nvSpPr>
        <p:spPr>
          <a:xfrm>
            <a:off x="1989289" y="97086"/>
            <a:ext cx="744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Box Length - 3 to 13 um (2um steps) - same Transmittance (95%)</a:t>
            </a:r>
          </a:p>
        </p:txBody>
      </p:sp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7977AD-0242-DA42-9AE8-79A4570DB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06" r="-25" b="64170"/>
          <a:stretch/>
        </p:blipFill>
        <p:spPr>
          <a:xfrm>
            <a:off x="1189093" y="4387728"/>
            <a:ext cx="2521150" cy="1188671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96C6C3-6211-5340-96B2-CCDD50907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16" t="8590" b="69514"/>
          <a:stretch/>
        </p:blipFill>
        <p:spPr>
          <a:xfrm>
            <a:off x="4781679" y="4695612"/>
            <a:ext cx="3171807" cy="880787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B9E84B-1FBB-8142-A0E9-1C2EC5C195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90" b="69608"/>
          <a:stretch/>
        </p:blipFill>
        <p:spPr>
          <a:xfrm>
            <a:off x="8677109" y="4411459"/>
            <a:ext cx="2991276" cy="1164939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3A1545-3E19-5545-8EA6-FB91226C3B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618" b="2508"/>
          <a:stretch/>
        </p:blipFill>
        <p:spPr>
          <a:xfrm>
            <a:off x="368004" y="936919"/>
            <a:ext cx="3474654" cy="3512159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EE95D8-DE5C-3640-8293-5EEB88455E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118"/>
          <a:stretch/>
        </p:blipFill>
        <p:spPr>
          <a:xfrm>
            <a:off x="4329789" y="918124"/>
            <a:ext cx="3474654" cy="365136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6651EA-4EA1-034F-849E-7F1C0FB8AD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324"/>
          <a:stretch/>
        </p:blipFill>
        <p:spPr>
          <a:xfrm>
            <a:off x="8057563" y="950796"/>
            <a:ext cx="3529159" cy="35841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2A7EDC-9C33-C942-9C27-7B257036A097}"/>
              </a:ext>
            </a:extLst>
          </p:cNvPr>
          <p:cNvSpPr txBox="1"/>
          <p:nvPr/>
        </p:nvSpPr>
        <p:spPr>
          <a:xfrm>
            <a:off x="154660" y="6119336"/>
            <a:ext cx="5591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Wire length: 1um,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249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8B07E9D-96FC-8949-BFBC-919F611B38DC}"/>
              </a:ext>
            </a:extLst>
          </p:cNvPr>
          <p:cNvSpPr txBox="1"/>
          <p:nvPr/>
        </p:nvSpPr>
        <p:spPr>
          <a:xfrm>
            <a:off x="1989289" y="97086"/>
            <a:ext cx="744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Box Length - 3 to 13 um (2um steps) - same network density</a:t>
            </a:r>
          </a:p>
        </p:txBody>
      </p:sp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7977AD-0242-DA42-9AE8-79A4570DB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06" r="-25" b="64170"/>
          <a:stretch/>
        </p:blipFill>
        <p:spPr>
          <a:xfrm>
            <a:off x="1189093" y="4387728"/>
            <a:ext cx="2521150" cy="1188671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96C6C3-6211-5340-96B2-CCDD50907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16" t="8590" b="69514"/>
          <a:stretch/>
        </p:blipFill>
        <p:spPr>
          <a:xfrm>
            <a:off x="4781679" y="4695612"/>
            <a:ext cx="3171807" cy="880787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B9E84B-1FBB-8142-A0E9-1C2EC5C195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90" b="69608"/>
          <a:stretch/>
        </p:blipFill>
        <p:spPr>
          <a:xfrm>
            <a:off x="8677109" y="4411459"/>
            <a:ext cx="2991276" cy="116493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851AC-B7B6-6F42-9F5C-5DEE6BBB73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605"/>
          <a:stretch/>
        </p:blipFill>
        <p:spPr>
          <a:xfrm>
            <a:off x="523615" y="1071236"/>
            <a:ext cx="3392992" cy="3526484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6BCA4B-579F-4243-9B00-6954989B1A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6004" b="1524"/>
          <a:stretch/>
        </p:blipFill>
        <p:spPr>
          <a:xfrm>
            <a:off x="4329789" y="1013534"/>
            <a:ext cx="3647921" cy="3584186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4F1CCA-A96F-A043-AB2D-15452D5EC8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2742" b="1855"/>
          <a:stretch/>
        </p:blipFill>
        <p:spPr>
          <a:xfrm>
            <a:off x="8275395" y="1013533"/>
            <a:ext cx="3551211" cy="3595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232495-8365-F84B-A701-B9FB57F7D006}"/>
              </a:ext>
            </a:extLst>
          </p:cNvPr>
          <p:cNvSpPr txBox="1"/>
          <p:nvPr/>
        </p:nvSpPr>
        <p:spPr>
          <a:xfrm>
            <a:off x="154660" y="6119336"/>
            <a:ext cx="5591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Wire length: 1um,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2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</p:spPr>
            <p:txBody>
              <a:bodyPr>
                <a:normAutofit/>
              </a:bodyPr>
              <a:lstStyle/>
              <a:p>
                <a:pPr algn="ctr"/>
                <a:br>
                  <a:rPr lang="en-US" sz="2000" dirty="0"/>
                </a:b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=1Ω,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100kΩ  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baseline="-25000" dirty="0"/>
                  <a:t>  =</a:t>
                </a:r>
                <a:r>
                  <a:rPr lang="en-US" sz="2000" dirty="0"/>
                  <a:t>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sz="2000" dirty="0"/>
                  <a:t>100kΩ                      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jcn</a:t>
                </a:r>
                <a:r>
                  <a:rPr lang="en-US" sz="2000" dirty="0"/>
                  <a:t> =100kΩ,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wire</a:t>
                </a:r>
                <a:r>
                  <a:rPr lang="en-US" sz="20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2000" dirty="0"/>
                  <a:t>1Ω</a:t>
                </a:r>
                <a:br>
                  <a:rPr lang="en-US" sz="2000" dirty="0"/>
                </a:br>
                <a:endParaRPr lang="en-US" sz="2000" baseline="-25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2746C-BF0D-D54E-A1FF-D9785AD3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191999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8B07E9D-96FC-8949-BFBC-919F611B38DC}"/>
              </a:ext>
            </a:extLst>
          </p:cNvPr>
          <p:cNvSpPr txBox="1"/>
          <p:nvPr/>
        </p:nvSpPr>
        <p:spPr>
          <a:xfrm>
            <a:off x="1989289" y="97086"/>
            <a:ext cx="744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Vary Box Length - 3 to 13 um (2um steps) - same Transmittance (95%)</a:t>
            </a:r>
          </a:p>
        </p:txBody>
      </p:sp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7977AD-0242-DA42-9AE8-79A4570DB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06" r="-25" b="64170"/>
          <a:stretch/>
        </p:blipFill>
        <p:spPr>
          <a:xfrm>
            <a:off x="1189093" y="4387728"/>
            <a:ext cx="2521150" cy="1188671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96C6C3-6211-5340-96B2-CCDD50907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16" t="8590" b="69514"/>
          <a:stretch/>
        </p:blipFill>
        <p:spPr>
          <a:xfrm>
            <a:off x="4781679" y="4695612"/>
            <a:ext cx="3171807" cy="880787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B9E84B-1FBB-8142-A0E9-1C2EC5C195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90" b="69608"/>
          <a:stretch/>
        </p:blipFill>
        <p:spPr>
          <a:xfrm>
            <a:off x="8677109" y="4411459"/>
            <a:ext cx="2991276" cy="1164939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9B9B8F-8510-F848-96FC-652446E6C1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35"/>
          <a:stretch/>
        </p:blipFill>
        <p:spPr>
          <a:xfrm>
            <a:off x="424061" y="869950"/>
            <a:ext cx="3472340" cy="3727770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AA073C-F9F8-1440-9562-E77BA1F74D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8646"/>
          <a:stretch/>
        </p:blipFill>
        <p:spPr>
          <a:xfrm>
            <a:off x="4334164" y="845269"/>
            <a:ext cx="3502533" cy="376328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9D04F-A4B7-BB46-AC49-4666FA9C9A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5624"/>
          <a:stretch/>
        </p:blipFill>
        <p:spPr>
          <a:xfrm>
            <a:off x="7866250" y="888796"/>
            <a:ext cx="3901689" cy="37632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000863-D3E9-DC44-8CCE-4AC898EB0DC8}"/>
              </a:ext>
            </a:extLst>
          </p:cNvPr>
          <p:cNvSpPr txBox="1"/>
          <p:nvPr/>
        </p:nvSpPr>
        <p:spPr>
          <a:xfrm>
            <a:off x="154660" y="6119336"/>
            <a:ext cx="5591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Wire diameter: 1nm, Wire length: 1um, Samples: 15, 𝜌</a:t>
            </a:r>
            <a:r>
              <a:rPr lang="en-US" sz="1200" baseline="-25000" dirty="0"/>
              <a:t>0 </a:t>
            </a:r>
            <a:r>
              <a:rPr lang="en-US" sz="1200" dirty="0"/>
              <a:t> constant, uniform wire length, </a:t>
            </a:r>
          </a:p>
          <a:p>
            <a:r>
              <a:rPr lang="en-US" sz="1200" dirty="0"/>
              <a:t>network density: 6.5644 to 19.6932 in 1.6411 wires/um</a:t>
            </a:r>
            <a:r>
              <a:rPr lang="en-US" sz="1200" baseline="30000" dirty="0"/>
              <a:t>2</a:t>
            </a:r>
            <a:r>
              <a:rPr lang="en-US" sz="1200" dirty="0"/>
              <a:t>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99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5740</TotalTime>
  <Words>1346</Words>
  <Application>Microsoft Macintosh PowerPoint</Application>
  <PresentationFormat>Widescreen</PresentationFormat>
  <Paragraphs>88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Nanotube Simulation Results</vt:lpstr>
      <vt:lpstr>PowerPoint Presentation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</vt:lpstr>
      <vt:lpstr> Rjcn=1Ω, Rwire ≅100kΩ                         Rjcn  ==100kΩ, Rwire ≅ 100kΩ                       Rjcn =100kΩ, Rwire ≅1Ω (repeat) </vt:lpstr>
      <vt:lpstr> Rjcn=1Ω, Rwire ≅100kΩ                         Rjcn  ==100kΩ, Rwire ≅ 100kΩ                       Rjcn =100kΩ, Rwire ≅1Ω (repeat) </vt:lpstr>
      <vt:lpstr> Rjcn=1Ω, Rwire ≅100kΩ                         Rjcn  ==100kΩ, Rwire ≅ 100kΩ                       Rjcn =100kΩ, Rwire ≅1Ω (repeat)</vt:lpstr>
      <vt:lpstr> Rjcn=1Ω, Rwire ≅100kΩ                         Rjcn  ==100kΩ, Rwire ≅ 100kΩ                       Rjcn =100kΩ, Rwire ≅1Ω (repeat)</vt:lpstr>
      <vt:lpstr> Rjcn=1Ω, Rwire ≅100kΩ                         Rjcn  ==100kΩ, Rwire ≅ 100kΩ                       Rjcn =100kΩ, Rwire ≅1Ω (repeat)</vt:lpstr>
      <vt:lpstr> Rjcn=1Ω, Rwire ≅100kΩ                         Rjcn  ==100kΩ, Rwire ≅ 100kΩ                       Rjcn =100kΩ, Rwire ≅1Ω (repeat) </vt:lpstr>
      <vt:lpstr> Rjcn=1Ω, Rwire ≅100kΩ                         Rjcn  ==100kΩ, Rwire ≅ 100kΩ                       Rjcn =100kΩ, Rwire ≅1Ω (repeat)</vt:lpstr>
      <vt:lpstr> Rjcn=1Ω, Rwire ≅100kΩ                         Rjcn  ==100kΩ, Rwire ≅ 100kΩ                       Rjcn =100kΩ, Rwire ≅1Ω (repeat) </vt:lpstr>
      <vt:lpstr> Rjcn =100kΩ, Rwire=1Ω </vt:lpstr>
      <vt:lpstr> Rjcn =100kΩ, Rwire=1Ω </vt:lpstr>
      <vt:lpstr> Rjcn =100kΩ, Rwire=1Ω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72</cp:revision>
  <dcterms:created xsi:type="dcterms:W3CDTF">2020-07-10T23:44:56Z</dcterms:created>
  <dcterms:modified xsi:type="dcterms:W3CDTF">2020-08-29T01:35:00Z</dcterms:modified>
</cp:coreProperties>
</file>